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3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3A9"/>
    <a:srgbClr val="2FB3A5"/>
    <a:srgbClr val="595959"/>
    <a:srgbClr val="58A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4"/>
  </p:normalViewPr>
  <p:slideViewPr>
    <p:cSldViewPr snapToGrid="0">
      <p:cViewPr varScale="1">
        <p:scale>
          <a:sx n="83" d="100"/>
          <a:sy n="83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82E6FBA-5494-8C65-CDA1-16EF86AA8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6702"/>
            <a:ext cx="12239845" cy="68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orma&#10;&#10;Descripción generada automáticamente">
            <a:extLst>
              <a:ext uri="{FF2B5EF4-FFF2-40B4-BE49-F238E27FC236}">
                <a16:creationId xmlns:a16="http://schemas.microsoft.com/office/drawing/2014/main" id="{5FEFADDC-904F-5BCD-381A-88F1EA03EF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845" y="13351"/>
            <a:ext cx="12239845" cy="6831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FD9E43-1956-CB86-3FC5-84820AA0C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Nunito Sans Black" pitchFamily="2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3946CC-52C7-5613-A34E-DFCC6682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717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0A1EA-BDD4-FECF-9B87-D063C935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41580"/>
            <a:ext cx="8100000" cy="61200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4A0E9-2E0C-0DA5-E075-54362F5F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48902"/>
            <a:ext cx="8100000" cy="4320000"/>
          </a:xfrm>
        </p:spPr>
        <p:txBody>
          <a:bodyPr>
            <a:normAutofit/>
          </a:bodyPr>
          <a:lstStyle>
            <a:lvl1pPr algn="just">
              <a:defRPr sz="2000">
                <a:solidFill>
                  <a:srgbClr val="595959"/>
                </a:solidFill>
                <a:latin typeface="Nunito Sans" pitchFamily="2" charset="0"/>
              </a:defRPr>
            </a:lvl1pPr>
            <a:lvl2pPr algn="just">
              <a:defRPr sz="1800">
                <a:solidFill>
                  <a:srgbClr val="595959"/>
                </a:solidFill>
                <a:latin typeface="Nunito Sans" pitchFamily="2" charset="0"/>
              </a:defRPr>
            </a:lvl2pPr>
            <a:lvl3pPr algn="just">
              <a:defRPr sz="1600">
                <a:solidFill>
                  <a:srgbClr val="595959"/>
                </a:solidFill>
                <a:latin typeface="Nunito Sans" pitchFamily="2" charset="0"/>
              </a:defRPr>
            </a:lvl3pPr>
            <a:lvl4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4pPr>
            <a:lvl5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CA01B9E3-C726-F42D-079F-129FC39B7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305904"/>
            <a:ext cx="8100000" cy="36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73B3A9"/>
                </a:solidFill>
                <a:latin typeface="Nunito Sans" pitchFamily="2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9507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0A1EA-BDD4-FECF-9B87-D063C935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1305"/>
            <a:ext cx="8100000" cy="540000"/>
          </a:xfrm>
        </p:spPr>
        <p:txBody>
          <a:bodyPr anchor="b" anchorCtr="0">
            <a:no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54A0E9-2E0C-0DA5-E075-54362F5F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048915"/>
            <a:ext cx="8100000" cy="4320000"/>
          </a:xfrm>
        </p:spPr>
        <p:txBody>
          <a:bodyPr>
            <a:normAutofit/>
          </a:bodyPr>
          <a:lstStyle>
            <a:lvl1pPr algn="just">
              <a:defRPr sz="2000">
                <a:solidFill>
                  <a:srgbClr val="595959"/>
                </a:solidFill>
                <a:latin typeface="Nunito Sans" pitchFamily="2" charset="0"/>
              </a:defRPr>
            </a:lvl1pPr>
            <a:lvl2pPr algn="just">
              <a:defRPr sz="1800">
                <a:solidFill>
                  <a:srgbClr val="595959"/>
                </a:solidFill>
                <a:latin typeface="Nunito Sans" pitchFamily="2" charset="0"/>
              </a:defRPr>
            </a:lvl2pPr>
            <a:lvl3pPr algn="just">
              <a:defRPr sz="1600">
                <a:solidFill>
                  <a:srgbClr val="595959"/>
                </a:solidFill>
                <a:latin typeface="Nunito Sans" pitchFamily="2" charset="0"/>
              </a:defRPr>
            </a:lvl3pPr>
            <a:lvl4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4pPr>
            <a:lvl5pPr algn="just">
              <a:defRPr sz="1400">
                <a:solidFill>
                  <a:srgbClr val="595959"/>
                </a:solidFill>
                <a:latin typeface="Nunito Sans" pitchFamily="2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3238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0B5B4D8-20F5-88CD-CD6F-A450CA3AC189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1" y="198"/>
            <a:ext cx="12287333" cy="685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1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2236-A15E-F749-53CF-09D1CD7F7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33426"/>
            <a:ext cx="11088000" cy="540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7928EF-AF12-B58A-6E09-98D1261B5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8917"/>
            <a:ext cx="5400000" cy="432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C7E7BE2-612E-17BD-0C19-390A0F584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2451" y="2048917"/>
            <a:ext cx="5400000" cy="4320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16C22A5-4598-B4FF-A281-696F67AA3019}"/>
              </a:ext>
            </a:extLst>
          </p:cNvPr>
          <p:cNvSpPr/>
          <p:nvPr userDrawn="1"/>
        </p:nvSpPr>
        <p:spPr>
          <a:xfrm>
            <a:off x="838199" y="1682714"/>
            <a:ext cx="11088000" cy="45719"/>
          </a:xfrm>
          <a:prstGeom prst="rect">
            <a:avLst/>
          </a:prstGeom>
          <a:solidFill>
            <a:srgbClr val="73B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812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66AC0F88-C6E9-8126-9EFE-112AA41C96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6702"/>
            <a:ext cx="12239845" cy="683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6716987B-DB7E-FF35-E2C4-A859D0DCA2B1}"/>
              </a:ext>
            </a:extLst>
          </p:cNvPr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0" y="-26504"/>
            <a:ext cx="12335176" cy="688450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CECC2A8-87D2-880C-22C2-7AD467E0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426"/>
            <a:ext cx="8100000" cy="54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341A9E-DBA6-C8BD-9514-9AA0197C8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48902"/>
            <a:ext cx="8100000" cy="43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D71AF8C-BD6C-13A2-A2CE-859F476C8F12}"/>
              </a:ext>
            </a:extLst>
          </p:cNvPr>
          <p:cNvSpPr/>
          <p:nvPr userDrawn="1"/>
        </p:nvSpPr>
        <p:spPr>
          <a:xfrm>
            <a:off x="838199" y="1682714"/>
            <a:ext cx="8100000" cy="45719"/>
          </a:xfrm>
          <a:prstGeom prst="rect">
            <a:avLst/>
          </a:prstGeom>
          <a:solidFill>
            <a:srgbClr val="73B3A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75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3" r:id="rId4"/>
    <p:sldLayoutId id="2147483662" r:id="rId5"/>
    <p:sldLayoutId id="2147483652" r:id="rId6"/>
    <p:sldLayoutId id="214748366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rgbClr val="73B3A9"/>
          </a:solidFill>
          <a:latin typeface="Nunito Sans Black" pitchFamily="2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Nunito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5FA3F-1C4A-892B-E207-D7057AE9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F4652981-516C-EFAB-1D95-D4A9477CF5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"/>
            <a:ext cx="12287333" cy="685780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0BCD97C-37F2-0B5C-2B3D-9EB11962537C}"/>
              </a:ext>
            </a:extLst>
          </p:cNvPr>
          <p:cNvGrpSpPr/>
          <p:nvPr/>
        </p:nvGrpSpPr>
        <p:grpSpPr>
          <a:xfrm>
            <a:off x="513089" y="1284790"/>
            <a:ext cx="11165822" cy="4517377"/>
            <a:chOff x="419636" y="3782886"/>
            <a:chExt cx="11165822" cy="275063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54078ED8-66F5-F9EE-EAB4-1103482C488F}"/>
                </a:ext>
              </a:extLst>
            </p:cNvPr>
            <p:cNvGrpSpPr/>
            <p:nvPr/>
          </p:nvGrpSpPr>
          <p:grpSpPr>
            <a:xfrm>
              <a:off x="979687" y="4266456"/>
              <a:ext cx="4277549" cy="1025608"/>
              <a:chOff x="6283623" y="2385126"/>
              <a:chExt cx="4277549" cy="1025608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A507A6D2-AEAA-74A7-E49D-76F432881601}"/>
                  </a:ext>
                </a:extLst>
              </p:cNvPr>
              <p:cNvSpPr/>
              <p:nvPr/>
            </p:nvSpPr>
            <p:spPr>
              <a:xfrm>
                <a:off x="6283623" y="2419135"/>
                <a:ext cx="45719" cy="991599"/>
              </a:xfrm>
              <a:prstGeom prst="rect">
                <a:avLst/>
              </a:prstGeom>
              <a:solidFill>
                <a:srgbClr val="0091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7CED7">
                      <a:lumMod val="60000"/>
                      <a:lumOff val="40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C0944451-F682-D4AC-AE7C-62697BD9212B}"/>
                  </a:ext>
                </a:extLst>
              </p:cNvPr>
              <p:cNvSpPr/>
              <p:nvPr/>
            </p:nvSpPr>
            <p:spPr>
              <a:xfrm>
                <a:off x="6441514" y="2385126"/>
                <a:ext cx="4119658" cy="720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r>
                  <a:rPr lang="es-MX" sz="1100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Fortalecer la soberanía sanitaria nacional, a través  de la optimización de los diferentes procesos de inspección, vigilancia y control sanitario regionalizado, con enfoque de riesgo, así como el acompañamiento en tiempo real y oportuno al emprendedor y el empresario, con el fin de promover y proteger la salud de los colombianos.</a:t>
                </a: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A6F618B-9EBD-7B38-ACAB-8EA5C23EFA63}"/>
                </a:ext>
              </a:extLst>
            </p:cNvPr>
            <p:cNvGrpSpPr/>
            <p:nvPr/>
          </p:nvGrpSpPr>
          <p:grpSpPr>
            <a:xfrm>
              <a:off x="6607211" y="4242155"/>
              <a:ext cx="4978247" cy="1049909"/>
              <a:chOff x="6426784" y="3434994"/>
              <a:chExt cx="4978247" cy="1049909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828FCF9B-DAD8-E431-73C0-0CAA2590DFAC}"/>
                  </a:ext>
                </a:extLst>
              </p:cNvPr>
              <p:cNvSpPr/>
              <p:nvPr/>
            </p:nvSpPr>
            <p:spPr>
              <a:xfrm>
                <a:off x="6426784" y="3459295"/>
                <a:ext cx="45719" cy="592326"/>
              </a:xfrm>
              <a:prstGeom prst="rect">
                <a:avLst/>
              </a:prstGeom>
              <a:solidFill>
                <a:srgbClr val="349C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42BA97">
                      <a:lumMod val="60000"/>
                      <a:lumOff val="40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0F64A5CA-86F8-1314-BE85-AB8202437970}"/>
                  </a:ext>
                </a:extLst>
              </p:cNvPr>
              <p:cNvSpPr/>
              <p:nvPr/>
            </p:nvSpPr>
            <p:spPr>
              <a:xfrm>
                <a:off x="6581031" y="3434994"/>
                <a:ext cx="4824000" cy="104990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7 Estrategias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Programa institucional “</a:t>
                </a:r>
                <a:r>
                  <a:rPr lang="es-MX" sz="1100" b="1" i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Fortalecimiento de la inspección, vigilancia y control de los productos competencia del Invima</a:t>
                </a: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” con la ejecución de proyectos y acciones institucionales asociados a los macroprocesos misionales 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Medición anual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Meta 25% anual y 100% cuatrienio</a:t>
                </a:r>
              </a:p>
              <a:p>
                <a:pPr marL="171450" lvl="0" indent="-171450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endParaRPr lang="es-MX" sz="11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300" kern="1200" dirty="0">
                  <a:solidFill>
                    <a:sysClr val="windowText" lastClr="000000"/>
                  </a:solidFill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C22837E-1237-C147-5A80-370DBE4DB241}"/>
                </a:ext>
              </a:extLst>
            </p:cNvPr>
            <p:cNvGrpSpPr/>
            <p:nvPr/>
          </p:nvGrpSpPr>
          <p:grpSpPr>
            <a:xfrm>
              <a:off x="971740" y="5491557"/>
              <a:ext cx="4357214" cy="1018843"/>
              <a:chOff x="6275676" y="4596219"/>
              <a:chExt cx="4357214" cy="1018843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32C578C5-F11F-18DF-4FFA-9A6A9FA10744}"/>
                  </a:ext>
                </a:extLst>
              </p:cNvPr>
              <p:cNvSpPr/>
              <p:nvPr/>
            </p:nvSpPr>
            <p:spPr>
              <a:xfrm>
                <a:off x="6275676" y="4658767"/>
                <a:ext cx="45719" cy="956295"/>
              </a:xfrm>
              <a:prstGeom prst="rect">
                <a:avLst/>
              </a:prstGeom>
              <a:solidFill>
                <a:srgbClr val="56AD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683C6">
                      <a:lumMod val="75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6D42A892-4C4F-9F88-4C20-55D8C309F176}"/>
                  </a:ext>
                </a:extLst>
              </p:cNvPr>
              <p:cNvSpPr/>
              <p:nvPr/>
            </p:nvSpPr>
            <p:spPr>
              <a:xfrm>
                <a:off x="6441514" y="4596219"/>
                <a:ext cx="4191376" cy="720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1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Contribuir a la industrialización, productividad , competitividad y fortalecimiento de la economía popular del país, mediante las funciones y servicios asociados con  inspección, vigilancia y control bajo enfoque de riesgo con estándares de calidad y oportunidad, para  aumentar los niveles de satisfacción de los distintos grupos de valor</a:t>
                </a:r>
                <a:r>
                  <a:rPr lang="es-MX" sz="1100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2AF3F7BF-B1AC-793B-CB78-0C3B6A8E34D3}"/>
                </a:ext>
              </a:extLst>
            </p:cNvPr>
            <p:cNvGrpSpPr/>
            <p:nvPr/>
          </p:nvGrpSpPr>
          <p:grpSpPr>
            <a:xfrm>
              <a:off x="6611575" y="5491557"/>
              <a:ext cx="4973883" cy="1041966"/>
              <a:chOff x="6431148" y="5670387"/>
              <a:chExt cx="4973883" cy="1041966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3BBEE23-BF10-7D20-2AE2-AB072FE69E00}"/>
                  </a:ext>
                </a:extLst>
              </p:cNvPr>
              <p:cNvSpPr/>
              <p:nvPr/>
            </p:nvSpPr>
            <p:spPr>
              <a:xfrm>
                <a:off x="6431148" y="5732934"/>
                <a:ext cx="45719" cy="956295"/>
              </a:xfrm>
              <a:prstGeom prst="rect">
                <a:avLst/>
              </a:prstGeom>
              <a:solidFill>
                <a:srgbClr val="75B8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7CED7">
                      <a:lumMod val="75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CAA3B1CC-A8C3-639F-EFD9-A673D0AE4954}"/>
                  </a:ext>
                </a:extLst>
              </p:cNvPr>
              <p:cNvSpPr/>
              <p:nvPr/>
            </p:nvSpPr>
            <p:spPr>
              <a:xfrm>
                <a:off x="6581031" y="5670387"/>
                <a:ext cx="4824000" cy="104196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171450" lvl="0" indent="-171450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6 Estrategias 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Programa institucional “</a:t>
                </a:r>
                <a:r>
                  <a:rPr lang="es-MX" sz="1100" b="1" i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Fortalecimiento Institucional de la gestión administrativa y de apoyo del Invima</a:t>
                </a: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” y “</a:t>
                </a:r>
                <a:r>
                  <a:rPr lang="es-MX" sz="110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Mejoramiento de las aptitudes, habilidades, capacidades y gestión del conocimiento del talento humano</a:t>
                </a: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” </a:t>
                </a: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ejecución de proyectos y acciones institucionales asociados a los macroprocesos de apoyo.</a:t>
                </a:r>
              </a:p>
              <a:p>
                <a:pPr marL="171450" marR="0" lvl="0" indent="-171450" algn="just" defTabSz="311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Medición anual</a:t>
                </a:r>
              </a:p>
              <a:p>
                <a:pPr marL="171450" marR="0" lvl="0" indent="-171450" algn="just" defTabSz="311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Meta 25% anual y 100% cuatrienio</a:t>
                </a:r>
              </a:p>
              <a:p>
                <a:pPr lvl="0" defTabSz="311150">
                  <a:spcBef>
                    <a:spcPct val="0"/>
                  </a:spcBef>
                  <a:spcAft>
                    <a:spcPct val="35000"/>
                  </a:spcAft>
                </a:pPr>
                <a:endParaRPr lang="es-MX" sz="11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8" name="Rectángulo: esquinas superiores redondeadas 7">
              <a:extLst>
                <a:ext uri="{FF2B5EF4-FFF2-40B4-BE49-F238E27FC236}">
                  <a16:creationId xmlns:a16="http://schemas.microsoft.com/office/drawing/2014/main" id="{4494C4F5-09A1-BCD8-97BC-10648EF86371}"/>
                </a:ext>
              </a:extLst>
            </p:cNvPr>
            <p:cNvSpPr/>
            <p:nvPr/>
          </p:nvSpPr>
          <p:spPr>
            <a:xfrm rot="5400000">
              <a:off x="2075636" y="2155089"/>
              <a:ext cx="360000" cy="367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4ACC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9" name="Triángulo rectángulo 8">
              <a:extLst>
                <a:ext uri="{FF2B5EF4-FFF2-40B4-BE49-F238E27FC236}">
                  <a16:creationId xmlns:a16="http://schemas.microsoft.com/office/drawing/2014/main" id="{756777BA-83D5-2F85-D5A8-8153C2300CED}"/>
                </a:ext>
              </a:extLst>
            </p:cNvPr>
            <p:cNvSpPr/>
            <p:nvPr/>
          </p:nvSpPr>
          <p:spPr>
            <a:xfrm rot="10800000">
              <a:off x="419637" y="4170155"/>
              <a:ext cx="72000" cy="72000"/>
            </a:xfrm>
            <a:prstGeom prst="rtTriangle">
              <a:avLst/>
            </a:prstGeom>
            <a:gradFill flip="none" rotWithShape="1">
              <a:gsLst>
                <a:gs pos="0">
                  <a:srgbClr val="1CADE4">
                    <a:shade val="30000"/>
                    <a:satMod val="115000"/>
                  </a:srgbClr>
                </a:gs>
                <a:gs pos="50000">
                  <a:srgbClr val="1CADE4">
                    <a:shade val="67500"/>
                    <a:satMod val="115000"/>
                  </a:srgbClr>
                </a:gs>
                <a:gs pos="100000">
                  <a:srgbClr val="1CADE4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0" name="CuadroTexto 51">
              <a:extLst>
                <a:ext uri="{FF2B5EF4-FFF2-40B4-BE49-F238E27FC236}">
                  <a16:creationId xmlns:a16="http://schemas.microsoft.com/office/drawing/2014/main" id="{020BD540-45E2-AA9D-57C7-14D01AD77EEB}"/>
                </a:ext>
              </a:extLst>
            </p:cNvPr>
            <p:cNvSpPr txBox="1"/>
            <p:nvPr/>
          </p:nvSpPr>
          <p:spPr>
            <a:xfrm>
              <a:off x="455636" y="3782886"/>
              <a:ext cx="3437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9pPr>
            </a:lstStyle>
            <a:p>
              <a:r>
                <a:rPr lang="es-MX" sz="2000" b="1" cap="small" dirty="0">
                  <a:solidFill>
                    <a:sysClr val="window" lastClr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Objetivos Estratégicos</a:t>
              </a:r>
              <a:endParaRPr lang="es-CO" sz="2000" b="1" cap="small" dirty="0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" name="TextBox 39">
            <a:extLst>
              <a:ext uri="{FF2B5EF4-FFF2-40B4-BE49-F238E27FC236}">
                <a16:creationId xmlns:a16="http://schemas.microsoft.com/office/drawing/2014/main" id="{6ECC2217-7A72-4045-4A55-45DD3B5859E4}"/>
              </a:ext>
            </a:extLst>
          </p:cNvPr>
          <p:cNvSpPr txBox="1"/>
          <p:nvPr/>
        </p:nvSpPr>
        <p:spPr>
          <a:xfrm>
            <a:off x="549089" y="2782847"/>
            <a:ext cx="28621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s-MX" sz="2400" b="1" dirty="0">
                <a:solidFill>
                  <a:srgbClr val="0091B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s-MX" sz="2400" b="1" dirty="0">
                <a:solidFill>
                  <a:srgbClr val="27CED7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2400" b="1" dirty="0">
              <a:solidFill>
                <a:srgbClr val="27CED7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B37119CC-2D4A-49C7-9BD7-9629B75BCB2D}"/>
              </a:ext>
            </a:extLst>
          </p:cNvPr>
          <p:cNvSpPr txBox="1"/>
          <p:nvPr/>
        </p:nvSpPr>
        <p:spPr>
          <a:xfrm>
            <a:off x="549089" y="4589590"/>
            <a:ext cx="28764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s-MX" sz="2400" b="1" dirty="0">
                <a:solidFill>
                  <a:srgbClr val="56AD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s-CO" sz="2400" b="1" dirty="0">
              <a:solidFill>
                <a:srgbClr val="56ADC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ED59A93-673C-710B-914D-1AD96660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407" y="2134811"/>
            <a:ext cx="1232538" cy="113442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465B3E7-6F45-04E0-336B-A814E225C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973" y="4253685"/>
            <a:ext cx="1093757" cy="112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4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3396D-343F-6151-39EB-186A92B8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1AB9344D-3AA4-03E0-F045-D58EA82FE6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8"/>
            <a:ext cx="12287333" cy="685780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A12135FA-A01E-379C-D9C8-C9D14FAB3353}"/>
              </a:ext>
            </a:extLst>
          </p:cNvPr>
          <p:cNvGrpSpPr/>
          <p:nvPr/>
        </p:nvGrpSpPr>
        <p:grpSpPr>
          <a:xfrm>
            <a:off x="513089" y="1284790"/>
            <a:ext cx="11165822" cy="4517377"/>
            <a:chOff x="419636" y="3782886"/>
            <a:chExt cx="11165822" cy="2750637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1D53FB-43E5-4EAE-FF60-6CA4AD6BE8AC}"/>
                </a:ext>
              </a:extLst>
            </p:cNvPr>
            <p:cNvGrpSpPr/>
            <p:nvPr/>
          </p:nvGrpSpPr>
          <p:grpSpPr>
            <a:xfrm>
              <a:off x="979687" y="4266456"/>
              <a:ext cx="4277549" cy="1025608"/>
              <a:chOff x="6283623" y="2385126"/>
              <a:chExt cx="4277549" cy="1025608"/>
            </a:xfrm>
          </p:grpSpPr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51C27B20-E0E2-7F2B-13E4-32B62310E6B3}"/>
                  </a:ext>
                </a:extLst>
              </p:cNvPr>
              <p:cNvSpPr/>
              <p:nvPr/>
            </p:nvSpPr>
            <p:spPr>
              <a:xfrm>
                <a:off x="6283623" y="2419135"/>
                <a:ext cx="45719" cy="991599"/>
              </a:xfrm>
              <a:prstGeom prst="rect">
                <a:avLst/>
              </a:prstGeom>
              <a:solidFill>
                <a:srgbClr val="0091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7CED7">
                      <a:lumMod val="60000"/>
                      <a:lumOff val="40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58BA995E-630B-7D1E-C491-428CA2D67457}"/>
                  </a:ext>
                </a:extLst>
              </p:cNvPr>
              <p:cNvSpPr/>
              <p:nvPr/>
            </p:nvSpPr>
            <p:spPr>
              <a:xfrm>
                <a:off x="6441514" y="2385126"/>
                <a:ext cx="4119658" cy="720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Font typeface="+mj-lt"/>
                  <a:buNone/>
                </a:pPr>
                <a:r>
                  <a:rPr lang="es-MX" sz="1100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Fomentar la integración regional sanitaria con el fin de optimizar las capacidades de la entidad para contribuir con la transformación productiva del país. </a:t>
                </a:r>
              </a:p>
            </p:txBody>
          </p:sp>
        </p:grp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F428A2A-2DA9-4269-3826-B5F91C8BD688}"/>
                </a:ext>
              </a:extLst>
            </p:cNvPr>
            <p:cNvGrpSpPr/>
            <p:nvPr/>
          </p:nvGrpSpPr>
          <p:grpSpPr>
            <a:xfrm>
              <a:off x="6607211" y="4242155"/>
              <a:ext cx="4978247" cy="1049909"/>
              <a:chOff x="6426784" y="3434994"/>
              <a:chExt cx="4978247" cy="1049909"/>
            </a:xfrm>
          </p:grpSpPr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1D00C87-49E5-42FA-C99E-3CAEB60F92FF}"/>
                  </a:ext>
                </a:extLst>
              </p:cNvPr>
              <p:cNvSpPr/>
              <p:nvPr/>
            </p:nvSpPr>
            <p:spPr>
              <a:xfrm>
                <a:off x="6426784" y="3459295"/>
                <a:ext cx="45719" cy="592326"/>
              </a:xfrm>
              <a:prstGeom prst="rect">
                <a:avLst/>
              </a:prstGeom>
              <a:solidFill>
                <a:srgbClr val="349CA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42BA97">
                      <a:lumMod val="60000"/>
                      <a:lumOff val="40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6D6C52F7-FAF6-0C56-64C1-E64BB7DC86B2}"/>
                  </a:ext>
                </a:extLst>
              </p:cNvPr>
              <p:cNvSpPr/>
              <p:nvPr/>
            </p:nvSpPr>
            <p:spPr>
              <a:xfrm>
                <a:off x="6581031" y="3434994"/>
                <a:ext cx="4824000" cy="1049909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 Estrategia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Programa institucional “</a:t>
                </a:r>
                <a:r>
                  <a:rPr lang="es-MX" sz="1100" b="1" i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Fortalecimiento de la inspección, vigilancia y control de los productos competencia del Invima</a:t>
                </a: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” con la ejecución de proyectos y acciones institucionales asociados a los macroprocesos misionales 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Medición anual</a:t>
                </a:r>
              </a:p>
              <a:p>
                <a:pPr marL="171450" lvl="0" indent="-171450" algn="just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Meta 25% anual y 100% cuatrienio</a:t>
                </a:r>
              </a:p>
              <a:p>
                <a:pPr marL="171450" lvl="0" indent="-171450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endParaRPr lang="es-MX" sz="11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 </a:t>
                </a: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300" kern="1200" dirty="0">
                  <a:solidFill>
                    <a:sysClr val="windowText" lastClr="000000"/>
                  </a:solidFill>
                  <a:latin typeface="Arial Nova" panose="020B0504020202020204" pitchFamily="34" charset="0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AA07B95-2BD6-4C34-9A7C-4B94CD2BDAAF}"/>
                </a:ext>
              </a:extLst>
            </p:cNvPr>
            <p:cNvGrpSpPr/>
            <p:nvPr/>
          </p:nvGrpSpPr>
          <p:grpSpPr>
            <a:xfrm>
              <a:off x="971740" y="5491557"/>
              <a:ext cx="4357214" cy="1018843"/>
              <a:chOff x="6275676" y="4596219"/>
              <a:chExt cx="4357214" cy="1018843"/>
            </a:xfrm>
          </p:grpSpPr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14B6C4EC-DE72-E295-CD49-9F075B25BA51}"/>
                  </a:ext>
                </a:extLst>
              </p:cNvPr>
              <p:cNvSpPr/>
              <p:nvPr/>
            </p:nvSpPr>
            <p:spPr>
              <a:xfrm>
                <a:off x="6275676" y="4658767"/>
                <a:ext cx="45719" cy="956295"/>
              </a:xfrm>
              <a:prstGeom prst="rect">
                <a:avLst/>
              </a:prstGeom>
              <a:solidFill>
                <a:srgbClr val="56ADC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683C6">
                      <a:lumMod val="75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9300C43A-2A84-25DF-F06D-05CB872DA852}"/>
                  </a:ext>
                </a:extLst>
              </p:cNvPr>
              <p:cNvSpPr/>
              <p:nvPr/>
            </p:nvSpPr>
            <p:spPr>
              <a:xfrm>
                <a:off x="6441514" y="4596219"/>
                <a:ext cx="4191376" cy="72000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000" tIns="18000" rIns="18000" bIns="1800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algn="just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s-MX" sz="1100" kern="12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Garantizar el acceso y la transparencia de la información competencia de la entidad, a través de la implementación de acciones enfocadas a mejorar los servicios ciudadanos digitales, la seguridad de la información y la arquitectura empresarial, con el fin de contribuir con la transformación digital pública y el acercamiento al ciudadano.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72C3BD78-0C37-F2BE-260A-2621A6AC8089}"/>
                </a:ext>
              </a:extLst>
            </p:cNvPr>
            <p:cNvGrpSpPr/>
            <p:nvPr/>
          </p:nvGrpSpPr>
          <p:grpSpPr>
            <a:xfrm>
              <a:off x="6611575" y="5491557"/>
              <a:ext cx="4973883" cy="1041966"/>
              <a:chOff x="6431148" y="5670387"/>
              <a:chExt cx="4973883" cy="1041966"/>
            </a:xfrm>
          </p:grpSpPr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5DFCA45C-A996-D083-A596-C8379BFAD7B5}"/>
                  </a:ext>
                </a:extLst>
              </p:cNvPr>
              <p:cNvSpPr/>
              <p:nvPr/>
            </p:nvSpPr>
            <p:spPr>
              <a:xfrm>
                <a:off x="6431148" y="5732934"/>
                <a:ext cx="45719" cy="956295"/>
              </a:xfrm>
              <a:prstGeom prst="rect">
                <a:avLst/>
              </a:prstGeom>
              <a:solidFill>
                <a:srgbClr val="75B8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540000" tIns="0" rIns="0" bIns="0" rtlCol="0" anchor="t" anchorCtr="0"/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algn="ctr"/>
                <a:endParaRPr lang="es-CO" sz="2000" b="1">
                  <a:solidFill>
                    <a:srgbClr val="27CED7">
                      <a:lumMod val="75000"/>
                    </a:srgbClr>
                  </a:solidFill>
                  <a:latin typeface="Arial Nova" panose="020B0504020202020204" pitchFamily="34" charset="0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CC507DE-EBE3-9E4F-59EC-6C9BC6746E3C}"/>
                  </a:ext>
                </a:extLst>
              </p:cNvPr>
              <p:cNvSpPr/>
              <p:nvPr/>
            </p:nvSpPr>
            <p:spPr>
              <a:xfrm>
                <a:off x="6581031" y="5670387"/>
                <a:ext cx="4824000" cy="104196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t" anchorCtr="0">
                <a:no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" lastClr="FFFFFF"/>
                    </a:solidFill>
                    <a:latin typeface="Calibri" panose="020F0502020204030204"/>
                  </a:defRPr>
                </a:lvl9pPr>
              </a:lstStyle>
              <a:p>
                <a:pPr marL="171450" lvl="0" indent="-171450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b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2 Estrategias </a:t>
                </a:r>
              </a:p>
              <a:p>
                <a:pPr marL="171450" lvl="0" indent="-171450" defTabSz="311150">
                  <a:spcBef>
                    <a:spcPct val="0"/>
                  </a:spcBef>
                  <a:spcAft>
                    <a:spcPct val="35000"/>
                  </a:spcAft>
                  <a:buFont typeface="Wingdings" panose="05000000000000000000" pitchFamily="2" charset="2"/>
                  <a:buChar char="v"/>
                </a:pP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Programa institucional “</a:t>
                </a:r>
                <a:r>
                  <a:rPr lang="es-MX" sz="1100" b="1" i="1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Fortalecimiento de la arquitectura e infraestructura tecnológica y los procesos asociados a la gestión de las tecnologías de la información y las comunicaciones nacional</a:t>
                </a:r>
                <a:r>
                  <a:rPr lang="es-MX" sz="1100" dirty="0">
                    <a:solidFill>
                      <a:sysClr val="windowText" lastClr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”: </a:t>
                </a: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ejecución de proyectos y acciones institucionales asociados a los macroprocesos de apoyo.</a:t>
                </a:r>
              </a:p>
              <a:p>
                <a:pPr marL="171450" marR="0" lvl="0" indent="-171450" algn="just" defTabSz="311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Medición anual</a:t>
                </a:r>
              </a:p>
              <a:p>
                <a:pPr marL="171450" marR="0" lvl="0" indent="-171450" algn="just" defTabSz="31115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 typeface="Wingdings" panose="05000000000000000000" pitchFamily="2" charset="2"/>
                  <a:buChar char="v"/>
                  <a:tabLst/>
                  <a:defRPr/>
                </a:pPr>
                <a:r>
                  <a:rPr kumimoji="0" lang="es-MX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Meta 25% anual y 100% cuatrienio</a:t>
                </a:r>
              </a:p>
              <a:p>
                <a:pPr lvl="0" defTabSz="311150">
                  <a:spcBef>
                    <a:spcPct val="0"/>
                  </a:spcBef>
                  <a:spcAft>
                    <a:spcPct val="35000"/>
                  </a:spcAft>
                </a:pPr>
                <a:endParaRPr lang="es-MX" sz="11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marL="0" lvl="0" indent="0" defTabSz="31115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s-MX" sz="1100" kern="1200" dirty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8" name="Rectángulo: esquinas superiores redondeadas 7">
              <a:extLst>
                <a:ext uri="{FF2B5EF4-FFF2-40B4-BE49-F238E27FC236}">
                  <a16:creationId xmlns:a16="http://schemas.microsoft.com/office/drawing/2014/main" id="{12F0A655-5F71-3A7A-D612-667EEA61E20F}"/>
                </a:ext>
              </a:extLst>
            </p:cNvPr>
            <p:cNvSpPr/>
            <p:nvPr/>
          </p:nvSpPr>
          <p:spPr>
            <a:xfrm rot="5400000">
              <a:off x="2075636" y="2155089"/>
              <a:ext cx="360000" cy="3672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4ACC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9" name="Triángulo rectángulo 8">
              <a:extLst>
                <a:ext uri="{FF2B5EF4-FFF2-40B4-BE49-F238E27FC236}">
                  <a16:creationId xmlns:a16="http://schemas.microsoft.com/office/drawing/2014/main" id="{02CF7EEB-5390-C0D7-4BBA-5C81D95CA3BB}"/>
                </a:ext>
              </a:extLst>
            </p:cNvPr>
            <p:cNvSpPr/>
            <p:nvPr/>
          </p:nvSpPr>
          <p:spPr>
            <a:xfrm rot="10800000">
              <a:off x="419637" y="4170155"/>
              <a:ext cx="72000" cy="72000"/>
            </a:xfrm>
            <a:prstGeom prst="rtTriangle">
              <a:avLst/>
            </a:prstGeom>
            <a:gradFill flip="none" rotWithShape="1">
              <a:gsLst>
                <a:gs pos="0">
                  <a:srgbClr val="1CADE4">
                    <a:shade val="30000"/>
                    <a:satMod val="115000"/>
                  </a:srgbClr>
                </a:gs>
                <a:gs pos="50000">
                  <a:srgbClr val="1CADE4">
                    <a:shade val="67500"/>
                    <a:satMod val="115000"/>
                  </a:srgbClr>
                </a:gs>
                <a:gs pos="100000">
                  <a:srgbClr val="1CADE4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/>
                </a:defRPr>
              </a:lvl9pPr>
            </a:lstStyle>
            <a:p>
              <a:pPr algn="ctr"/>
              <a:endParaRPr lang="es-CO"/>
            </a:p>
          </p:txBody>
        </p:sp>
        <p:sp>
          <p:nvSpPr>
            <p:cNvPr id="10" name="CuadroTexto 51">
              <a:extLst>
                <a:ext uri="{FF2B5EF4-FFF2-40B4-BE49-F238E27FC236}">
                  <a16:creationId xmlns:a16="http://schemas.microsoft.com/office/drawing/2014/main" id="{403D6E7B-7BD0-13B6-CD44-4C38E66BC7B8}"/>
                </a:ext>
              </a:extLst>
            </p:cNvPr>
            <p:cNvSpPr txBox="1"/>
            <p:nvPr/>
          </p:nvSpPr>
          <p:spPr>
            <a:xfrm>
              <a:off x="455636" y="3782886"/>
              <a:ext cx="34371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/>
                </a:defRPr>
              </a:lvl9pPr>
            </a:lstStyle>
            <a:p>
              <a:r>
                <a:rPr lang="es-MX" sz="2000" b="1" cap="small">
                  <a:solidFill>
                    <a:sysClr val="window" lastClr="FFFFFF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Objetivos Estratégicos</a:t>
              </a:r>
              <a:endParaRPr lang="es-CO" sz="2000" b="1" cap="small">
                <a:solidFill>
                  <a:sysClr val="window" lastClr="FFFFFF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" name="TextBox 39">
            <a:extLst>
              <a:ext uri="{FF2B5EF4-FFF2-40B4-BE49-F238E27FC236}">
                <a16:creationId xmlns:a16="http://schemas.microsoft.com/office/drawing/2014/main" id="{3BF25148-FBA3-2DA3-95A9-6963152144F6}"/>
              </a:ext>
            </a:extLst>
          </p:cNvPr>
          <p:cNvSpPr txBox="1"/>
          <p:nvPr/>
        </p:nvSpPr>
        <p:spPr>
          <a:xfrm>
            <a:off x="549089" y="2782847"/>
            <a:ext cx="28621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s-MX" sz="2400" b="1" dirty="0">
                <a:solidFill>
                  <a:srgbClr val="0091B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s-MX" sz="2400" b="1" dirty="0">
                <a:solidFill>
                  <a:srgbClr val="27CED7">
                    <a:lumMod val="60000"/>
                    <a:lumOff val="4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s-CO" sz="2400" b="1" dirty="0">
              <a:solidFill>
                <a:srgbClr val="27CED7">
                  <a:lumMod val="60000"/>
                  <a:lumOff val="4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48">
            <a:extLst>
              <a:ext uri="{FF2B5EF4-FFF2-40B4-BE49-F238E27FC236}">
                <a16:creationId xmlns:a16="http://schemas.microsoft.com/office/drawing/2014/main" id="{BDF9CC64-9ED4-78F5-0C3C-2CA6F9255426}"/>
              </a:ext>
            </a:extLst>
          </p:cNvPr>
          <p:cNvSpPr txBox="1"/>
          <p:nvPr/>
        </p:nvSpPr>
        <p:spPr>
          <a:xfrm>
            <a:off x="549089" y="4589590"/>
            <a:ext cx="28764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</a:defRPr>
            </a:lvl9pPr>
          </a:lstStyle>
          <a:p>
            <a:pPr algn="ctr"/>
            <a:r>
              <a:rPr lang="es-MX" sz="2400" b="1" dirty="0">
                <a:solidFill>
                  <a:srgbClr val="56ADC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es-CO" sz="2400" b="1" dirty="0">
              <a:solidFill>
                <a:srgbClr val="56ADC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32D22C2-40EC-ABF9-13B0-7245E7287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17" y="2134811"/>
            <a:ext cx="1122504" cy="118245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357F4B0B-0FD2-7136-AF6E-8CF8CEC93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358" y="4269424"/>
            <a:ext cx="1122505" cy="11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7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396</Words>
  <Application>Microsoft Office PowerPoint</Application>
  <PresentationFormat>Panorámica</PresentationFormat>
  <Paragraphs>35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Aptos</vt:lpstr>
      <vt:lpstr>Arial</vt:lpstr>
      <vt:lpstr>Arial Nova</vt:lpstr>
      <vt:lpstr>Nunito Sans</vt:lpstr>
      <vt:lpstr>Nunito Sans Black</vt:lpstr>
      <vt:lpstr>Verdana</vt:lpstr>
      <vt:lpstr>Wingdings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Edna Camila Marcela Angel Fernandez</dc:creator>
  <cp:lastModifiedBy>Claudia Patricia Calderón Velandia</cp:lastModifiedBy>
  <cp:revision>13</cp:revision>
  <dcterms:created xsi:type="dcterms:W3CDTF">2024-10-03T02:15:14Z</dcterms:created>
  <dcterms:modified xsi:type="dcterms:W3CDTF">2025-07-28T15:18:25Z</dcterms:modified>
</cp:coreProperties>
</file>